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Libre Baskerville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png>
</file>

<file path=ppt/media/image-3-1.png>
</file>

<file path=ppt/media/image-5-1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media/image-8-2.sv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3190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Enterprise Sales Analytics Report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40185"/>
            <a:ext cx="52948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Pizza Division Performance Analysis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03467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Data-driven insights from 48,620 transactions across one fiscal year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014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Business Impact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9142"/>
            <a:ext cx="3664744" cy="2387084"/>
          </a:xfrm>
          <a:prstGeom prst="roundRect">
            <a:avLst>
              <a:gd name="adj" fmla="val 1425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885956"/>
            <a:ext cx="3211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Single Source of Truth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30704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Consolidated sales performance enables proactive decision-making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659142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10398562" y="2885956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Optimization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562" y="3730704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Direct support for pricing strategy and product positioning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386388"/>
            <a:ext cx="32123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280190" y="6080879"/>
            <a:ext cx="7556421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 cost and margin data for profitability analysis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Apply demand forecasting for inventory optimization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 dashboards for near real-time monitoring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078712"/>
            <a:ext cx="1160978" cy="426244"/>
          </a:xfrm>
          <a:prstGeom prst="roundRect">
            <a:avLst>
              <a:gd name="adj" fmla="val 6386"/>
            </a:avLst>
          </a:prstGeom>
          <a:solidFill>
            <a:srgbClr val="D7D6F5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2146697"/>
            <a:ext cx="88880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OVERVIEW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5956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Business Challenge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630436" y="3644622"/>
            <a:ext cx="6571417" cy="2506266"/>
          </a:xfrm>
          <a:prstGeom prst="roundRect">
            <a:avLst>
              <a:gd name="adj" fmla="val 1358"/>
            </a:avLst>
          </a:prstGeom>
          <a:solidFill>
            <a:srgbClr val="403CCF"/>
          </a:solidFill>
          <a:ln/>
        </p:spPr>
      </p:sp>
      <p:sp>
        <p:nvSpPr>
          <p:cNvPr id="6" name="Text 4"/>
          <p:cNvSpPr/>
          <p:nvPr/>
        </p:nvSpPr>
        <p:spPr>
          <a:xfrm>
            <a:off x="857250" y="38714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Questions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57250" y="4452580"/>
            <a:ext cx="61177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Senior management needed consolidated, data-driven answers to optimize operations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4024551"/>
            <a:ext cx="113348" cy="11334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939683" y="3899773"/>
            <a:ext cx="59045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Which products drive highest revenue and volume?</a:t>
            </a:r>
            <a:endParaRPr lang="en-US" sz="17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521" y="4841081"/>
            <a:ext cx="113348" cy="11334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939683" y="4716304"/>
            <a:ext cx="59045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When do customers order most frequently?</a:t>
            </a:r>
            <a:endParaRPr lang="en-US" sz="17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5657612"/>
            <a:ext cx="113348" cy="11334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939683" y="5532834"/>
            <a:ext cx="59045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How to translate insights into measurable actions?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884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Scope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37403"/>
            <a:ext cx="2367558" cy="1669852"/>
          </a:xfrm>
          <a:prstGeom prst="roundRect">
            <a:avLst>
              <a:gd name="adj" fmla="val 2038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264218"/>
            <a:ext cx="1913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48,620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754636"/>
            <a:ext cx="19139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Transaction records analyzed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388162" y="3037403"/>
            <a:ext cx="2367558" cy="1669852"/>
          </a:xfrm>
          <a:prstGeom prst="roundRect">
            <a:avLst>
              <a:gd name="adj" fmla="val 2038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3614976" y="3264218"/>
            <a:ext cx="1913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21,350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614976" y="3754636"/>
            <a:ext cx="19139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Unique customer orders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982533" y="3037403"/>
            <a:ext cx="2367558" cy="1669852"/>
          </a:xfrm>
          <a:prstGeom prst="roundRect">
            <a:avLst>
              <a:gd name="adj" fmla="val 2038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6209348" y="3264218"/>
            <a:ext cx="1913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$817,860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209348" y="3754636"/>
            <a:ext cx="19139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revenue generated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4934069"/>
            <a:ext cx="7556302" cy="1306949"/>
          </a:xfrm>
          <a:prstGeom prst="roundRect">
            <a:avLst>
              <a:gd name="adj" fmla="val 2603"/>
            </a:avLst>
          </a:prstGeom>
          <a:solidFill>
            <a:srgbClr val="EAE8F3"/>
          </a:solidFill>
          <a:ln/>
        </p:spPr>
      </p:sp>
      <p:sp>
        <p:nvSpPr>
          <p:cNvPr id="14" name="Text 11"/>
          <p:cNvSpPr/>
          <p:nvPr/>
        </p:nvSpPr>
        <p:spPr>
          <a:xfrm>
            <a:off x="10206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 Year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0604" y="5651302"/>
            <a:ext cx="71026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Full fiscal period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324933"/>
            <a:ext cx="1387673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403CCF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2400538"/>
            <a:ext cx="110025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CC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METRICS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857143"/>
            <a:ext cx="71132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Performance at a Glance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4019431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$817K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1455420" y="5051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5541645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Annual sales performance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35893" y="4019431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49,574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5897523" y="5051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Units Sold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893" y="5541645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pizzas delivered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77995" y="4019431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$38.31</a:t>
            </a:r>
            <a:endParaRPr lang="en-US" sz="5850" dirty="0"/>
          </a:p>
        </p:txBody>
      </p:sp>
      <p:sp>
        <p:nvSpPr>
          <p:cNvPr id="12" name="Text 10"/>
          <p:cNvSpPr/>
          <p:nvPr/>
        </p:nvSpPr>
        <p:spPr>
          <a:xfrm>
            <a:off x="10265331" y="5051227"/>
            <a:ext cx="29839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Average Order Value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677995" y="5541645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Revenue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5603"/>
            <a:ext cx="6193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Category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46390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3169206"/>
            <a:ext cx="32845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Category Performance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38943" y="3750350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Classic and Supreme categories lead revenue generation, representing nearly 52% of total sales.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638943" y="5043130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 categories show strong performance with relatively balanced distribution, indicating healthy product mix.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6992"/>
            <a:ext cx="101267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Size Matters: Revenue Distribution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496497"/>
            <a:ext cx="30859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Large Advantage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190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Large pizzas contribute 46% of total revenue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while representing lower order volume.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28090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indicates significant pricing leverage and upsell opportunity.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478042" y="4901446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46%</a:t>
            </a:r>
            <a:endParaRPr lang="en-US" sz="44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1932" y="3483769"/>
            <a:ext cx="3402330" cy="340233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93790" y="716958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Large size revenue share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920145" y="4901446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30%</a:t>
            </a:r>
            <a:endParaRPr lang="en-US" sz="44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035" y="3483769"/>
            <a:ext cx="3402330" cy="340233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235893" y="716958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Medium size contribution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10362248" y="4901446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22%</a:t>
            </a:r>
            <a:endParaRPr lang="en-US" sz="44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138" y="3483769"/>
            <a:ext cx="3402330" cy="340233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677995" y="716958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Small size portion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76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Temporal Patterns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40104"/>
            <a:ext cx="2411968" cy="24119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4355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Peak Day: Friday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2597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$136,074 revenue - highest performing day drives weekend momentum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2740104"/>
            <a:ext cx="2411968" cy="24119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54355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Peak Month: July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592597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$72,558 revenue - summer season shows strongest demand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740104"/>
            <a:ext cx="2411968" cy="24119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54355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 Product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5925979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Classic Deluxe Pizza: 2,453 units sold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28424" y="634246"/>
            <a:ext cx="1235512" cy="380047"/>
          </a:xfrm>
          <a:prstGeom prst="roundRect">
            <a:avLst>
              <a:gd name="adj" fmla="val 6572"/>
            </a:avLst>
          </a:prstGeom>
          <a:solidFill>
            <a:srgbClr val="D7D6F5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53202" y="741045"/>
            <a:ext cx="166449" cy="1664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02876" y="696635"/>
            <a:ext cx="736283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3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INSIGHTS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728424" y="1090613"/>
            <a:ext cx="7521893" cy="650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4050" dirty="0"/>
          </a:p>
        </p:txBody>
      </p:sp>
      <p:sp>
        <p:nvSpPr>
          <p:cNvPr id="6" name="Shape 3"/>
          <p:cNvSpPr/>
          <p:nvPr/>
        </p:nvSpPr>
        <p:spPr>
          <a:xfrm>
            <a:off x="728424" y="2027396"/>
            <a:ext cx="13173551" cy="1248728"/>
          </a:xfrm>
          <a:prstGeom prst="roundRect">
            <a:avLst>
              <a:gd name="adj" fmla="val 2500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751284" y="2050256"/>
            <a:ext cx="832485" cy="1203008"/>
          </a:xfrm>
          <a:prstGeom prst="roundRect">
            <a:avLst>
              <a:gd name="adj" fmla="val 455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1011436" y="2456617"/>
            <a:ext cx="312182" cy="390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1774746" y="2258378"/>
            <a:ext cx="364855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Promote Large Size Upsells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774746" y="2698075"/>
            <a:ext cx="1189624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 peak hours to maximize average order value through size-based promotions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28424" y="3467100"/>
            <a:ext cx="13173551" cy="1248728"/>
          </a:xfrm>
          <a:prstGeom prst="roundRect">
            <a:avLst>
              <a:gd name="adj" fmla="val 2500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51284" y="3489960"/>
            <a:ext cx="832485" cy="1203008"/>
          </a:xfrm>
          <a:prstGeom prst="roundRect">
            <a:avLst>
              <a:gd name="adj" fmla="val 455"/>
            </a:avLst>
          </a:prstGeom>
          <a:solidFill>
            <a:srgbClr val="EAE8F3"/>
          </a:solidFill>
          <a:ln/>
        </p:spPr>
      </p:sp>
      <p:sp>
        <p:nvSpPr>
          <p:cNvPr id="13" name="Text 10"/>
          <p:cNvSpPr/>
          <p:nvPr/>
        </p:nvSpPr>
        <p:spPr>
          <a:xfrm>
            <a:off x="1011436" y="3896320"/>
            <a:ext cx="312182" cy="390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774746" y="3698081"/>
            <a:ext cx="330636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Optimize Staffing Levels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774746" y="4137779"/>
            <a:ext cx="1189624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Align workforce with Friday peaks and high-revenue months for operational efficiency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28424" y="4906804"/>
            <a:ext cx="13173551" cy="1248728"/>
          </a:xfrm>
          <a:prstGeom prst="roundRect">
            <a:avLst>
              <a:gd name="adj" fmla="val 2500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751284" y="4929664"/>
            <a:ext cx="832485" cy="1203008"/>
          </a:xfrm>
          <a:prstGeom prst="roundRect">
            <a:avLst>
              <a:gd name="adj" fmla="val 455"/>
            </a:avLst>
          </a:prstGeom>
          <a:solidFill>
            <a:srgbClr val="EAE8F3"/>
          </a:solidFill>
          <a:ln/>
        </p:spPr>
      </p:sp>
      <p:sp>
        <p:nvSpPr>
          <p:cNvPr id="18" name="Text 15"/>
          <p:cNvSpPr/>
          <p:nvPr/>
        </p:nvSpPr>
        <p:spPr>
          <a:xfrm>
            <a:off x="1011436" y="5336024"/>
            <a:ext cx="312182" cy="390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450" dirty="0"/>
          </a:p>
        </p:txBody>
      </p:sp>
      <p:sp>
        <p:nvSpPr>
          <p:cNvPr id="19" name="Text 16"/>
          <p:cNvSpPr/>
          <p:nvPr/>
        </p:nvSpPr>
        <p:spPr>
          <a:xfrm>
            <a:off x="1774746" y="5137785"/>
            <a:ext cx="369689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Rationalize Menu Offerings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1774746" y="5577483"/>
            <a:ext cx="1189624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Bundle high-volume classics with lower-performing SKUs to improve product mix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728424" y="6346508"/>
            <a:ext cx="13173551" cy="1248728"/>
          </a:xfrm>
          <a:prstGeom prst="roundRect">
            <a:avLst>
              <a:gd name="adj" fmla="val 2500"/>
            </a:avLst>
          </a:prstGeom>
          <a:solidFill>
            <a:srgbClr val="FBFAFF"/>
          </a:solidFill>
          <a:ln w="22860">
            <a:solidFill>
              <a:srgbClr val="D0CED9"/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>
            <a:off x="751284" y="6369368"/>
            <a:ext cx="832485" cy="1203008"/>
          </a:xfrm>
          <a:prstGeom prst="roundRect">
            <a:avLst>
              <a:gd name="adj" fmla="val 455"/>
            </a:avLst>
          </a:prstGeom>
          <a:solidFill>
            <a:srgbClr val="EAE8F3"/>
          </a:solidFill>
          <a:ln/>
        </p:spPr>
      </p:sp>
      <p:sp>
        <p:nvSpPr>
          <p:cNvPr id="23" name="Text 20"/>
          <p:cNvSpPr/>
          <p:nvPr/>
        </p:nvSpPr>
        <p:spPr>
          <a:xfrm>
            <a:off x="1011436" y="6775728"/>
            <a:ext cx="312182" cy="390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450" dirty="0"/>
          </a:p>
        </p:txBody>
      </p:sp>
      <p:sp>
        <p:nvSpPr>
          <p:cNvPr id="24" name="Text 21"/>
          <p:cNvSpPr/>
          <p:nvPr/>
        </p:nvSpPr>
        <p:spPr>
          <a:xfrm>
            <a:off x="1774746" y="6577489"/>
            <a:ext cx="4095274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Weekday Promotions</a:t>
            </a:r>
            <a:endParaRPr lang="en-US" sz="2000" dirty="0"/>
          </a:p>
        </p:txBody>
      </p:sp>
      <p:sp>
        <p:nvSpPr>
          <p:cNvPr id="25" name="Text 22"/>
          <p:cNvSpPr/>
          <p:nvPr/>
        </p:nvSpPr>
        <p:spPr>
          <a:xfrm>
            <a:off x="1774746" y="7017187"/>
            <a:ext cx="1189624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Drive demand during low-performing days like Sunday and Monday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856" y="589240"/>
            <a:ext cx="5560100" cy="669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Analytical Approach</a:t>
            </a:r>
            <a:endParaRPr lang="en-US" sz="4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856" y="2678787"/>
            <a:ext cx="1071324" cy="12989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23586" y="2892981"/>
            <a:ext cx="2678311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SQL Analysis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2023586" y="3430191"/>
            <a:ext cx="7078266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Revenue aggregation, ranking, time-based analysis</a:t>
            </a:r>
            <a:endParaRPr lang="en-US" sz="1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856" y="3977759"/>
            <a:ext cx="1071324" cy="12989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23586" y="4191953"/>
            <a:ext cx="2678311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Python Processing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2023586" y="4729163"/>
            <a:ext cx="7078266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KPI computation, validation, trend analysis</a:t>
            </a:r>
            <a:endParaRPr lang="en-US" sz="16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56" y="5276731"/>
            <a:ext cx="1071324" cy="129897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23586" y="5490924"/>
            <a:ext cx="2769394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Tableau Dashboards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2023586" y="6028134"/>
            <a:ext cx="7078266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Executive visualization, interactive drill-downs</a:t>
            </a:r>
            <a:endParaRPr lang="en-US" sz="16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2156" y="1789986"/>
            <a:ext cx="4255889" cy="56745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2026-01-30T10:44:48Z</dcterms:created>
  <dcterms:modified xsi:type="dcterms:W3CDTF">2026-01-30T10:44:48Z</dcterms:modified>
</cp:coreProperties>
</file>